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4" r:id="rId2"/>
  </p:sldMasterIdLst>
  <p:notesMasterIdLst>
    <p:notesMasterId r:id="rId13"/>
  </p:notesMasterIdLst>
  <p:handoutMasterIdLst>
    <p:handoutMasterId r:id="rId14"/>
  </p:handoutMasterIdLst>
  <p:sldIdLst>
    <p:sldId id="269" r:id="rId3"/>
    <p:sldId id="275" r:id="rId4"/>
    <p:sldId id="280" r:id="rId5"/>
    <p:sldId id="281" r:id="rId6"/>
    <p:sldId id="282" r:id="rId7"/>
    <p:sldId id="284" r:id="rId8"/>
    <p:sldId id="283" r:id="rId9"/>
    <p:sldId id="286" r:id="rId10"/>
    <p:sldId id="287" r:id="rId11"/>
    <p:sldId id="28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84" autoAdjust="0"/>
    <p:restoredTop sz="94660"/>
  </p:normalViewPr>
  <p:slideViewPr>
    <p:cSldViewPr snapToGrid="0">
      <p:cViewPr varScale="1">
        <p:scale>
          <a:sx n="87" d="100"/>
          <a:sy n="87" d="100"/>
        </p:scale>
        <p:origin x="75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2019-07-14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2019-07-14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crypto.modoo.at/" TargetMode="Externa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05777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8505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116422" y="1223120"/>
            <a:ext cx="8403773" cy="2387600"/>
          </a:xfrm>
        </p:spPr>
        <p:txBody>
          <a:bodyPr anchor="b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116421" y="3794871"/>
            <a:ext cx="8403774" cy="1655762"/>
          </a:xfrm>
        </p:spPr>
        <p:txBody>
          <a:bodyPr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 smtClean="0"/>
              <a:t>클릭하여 마스터 부제목 스타일 편집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" y="6078694"/>
            <a:ext cx="3026852" cy="642781"/>
          </a:xfrm>
          <a:prstGeom prst="rect">
            <a:avLst/>
          </a:prstGeom>
        </p:spPr>
      </p:pic>
      <p:sp>
        <p:nvSpPr>
          <p:cNvPr id="11" name="직사각형 10"/>
          <p:cNvSpPr/>
          <p:nvPr userDrawn="1"/>
        </p:nvSpPr>
        <p:spPr>
          <a:xfrm>
            <a:off x="653134" y="-1"/>
            <a:ext cx="1853681" cy="50447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337" y="6128121"/>
            <a:ext cx="1311798" cy="642780"/>
          </a:xfrm>
          <a:prstGeom prst="rect">
            <a:avLst/>
          </a:prstGeom>
        </p:spPr>
      </p:pic>
      <p:sp>
        <p:nvSpPr>
          <p:cNvPr id="4" name="직사각형 3"/>
          <p:cNvSpPr/>
          <p:nvPr userDrawn="1"/>
        </p:nvSpPr>
        <p:spPr>
          <a:xfrm>
            <a:off x="10715442" y="6627168"/>
            <a:ext cx="135806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 smtClean="0">
                <a:hlinkClick r:id="rId4"/>
              </a:rPr>
              <a:t>https://crypto.modoo.at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304799"/>
            <a:ext cx="2824065" cy="618930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/>
          <p:cNvSpPr txBox="1">
            <a:spLocks/>
          </p:cNvSpPr>
          <p:nvPr userDrawn="1"/>
        </p:nvSpPr>
        <p:spPr>
          <a:xfrm>
            <a:off x="214601" y="1217530"/>
            <a:ext cx="2394862" cy="4325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+mj-lt"/>
              </a:rPr>
              <a:t>Contents</a:t>
            </a:r>
            <a:endParaRPr lang="ko-KR" altLang="en-US" sz="36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429209" y="1735494"/>
            <a:ext cx="20216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3797638" y="2079678"/>
            <a:ext cx="738043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 smtClean="0"/>
              <a:t>제목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3797642" y="2079678"/>
            <a:ext cx="7380425" cy="71895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  <a:ea typeface="+mn-ea"/>
            </a:endParaRP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3797638" y="2995519"/>
            <a:ext cx="7380428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 smtClean="0"/>
              <a:t>제목</a:t>
            </a:r>
            <a:endParaRPr lang="ko-KR" altLang="en-US" dirty="0"/>
          </a:p>
        </p:txBody>
      </p:sp>
      <p:sp>
        <p:nvSpPr>
          <p:cNvPr id="71" name="직사각형 70"/>
          <p:cNvSpPr/>
          <p:nvPr userDrawn="1"/>
        </p:nvSpPr>
        <p:spPr>
          <a:xfrm>
            <a:off x="3797640" y="2995519"/>
            <a:ext cx="7380425" cy="71895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  <a:ea typeface="+mn-ea"/>
            </a:endParaRP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3797638" y="3914700"/>
            <a:ext cx="7380428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 smtClean="0"/>
              <a:t>제목</a:t>
            </a:r>
            <a:endParaRPr lang="ko-KR" altLang="en-US" dirty="0"/>
          </a:p>
        </p:txBody>
      </p:sp>
      <p:sp>
        <p:nvSpPr>
          <p:cNvPr id="77" name="직사각형 76"/>
          <p:cNvSpPr/>
          <p:nvPr userDrawn="1"/>
        </p:nvSpPr>
        <p:spPr>
          <a:xfrm>
            <a:off x="3797640" y="3914700"/>
            <a:ext cx="7380425" cy="71895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  <a:ea typeface="+mn-ea"/>
            </a:endParaRPr>
          </a:p>
        </p:txBody>
      </p:sp>
      <p:pic>
        <p:nvPicPr>
          <p:cNvPr id="22" name="그림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60" y="5538242"/>
            <a:ext cx="1709544" cy="83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4663011" y="2300370"/>
            <a:ext cx="286597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0" dirty="0" smtClean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0" y="6440919"/>
            <a:ext cx="12192000" cy="4190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4" y="6472840"/>
            <a:ext cx="758636" cy="37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6440919"/>
            <a:ext cx="12192000" cy="4190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8623390" y="6412231"/>
            <a:ext cx="35686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86B743E8-9D27-4F69-87ED-4623B89CBF9F}" type="slidenum">
              <a:rPr lang="ko-KR" altLang="en-US" sz="2000" smtClean="0">
                <a:solidFill>
                  <a:schemeClr val="bg1"/>
                </a:solidFill>
                <a:latin typeface="+mn-lt"/>
              </a:rPr>
              <a:t>‹#›</a:t>
            </a:fld>
            <a:endParaRPr lang="ko-KR" altLang="en-US" sz="2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4" y="6472840"/>
            <a:ext cx="758636" cy="37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9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9" r:id="rId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게임 무결성 제공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IT</a:t>
            </a:r>
            <a:r>
              <a:rPr lang="ko-KR" altLang="en-US" dirty="0" err="1" smtClean="0"/>
              <a:t>융합공학부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권혁동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6322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3. </a:t>
            </a:r>
            <a:r>
              <a:rPr lang="ko-KR" altLang="en-US" dirty="0" smtClean="0"/>
              <a:t>결론</a:t>
            </a:r>
            <a:endParaRPr lang="ko-KR" altLang="en-US" dirty="0"/>
          </a:p>
        </p:txBody>
      </p:sp>
      <p:sp>
        <p:nvSpPr>
          <p:cNvPr id="5" name="텍스트 개체 틀 2"/>
          <p:cNvSpPr txBox="1">
            <a:spLocks/>
          </p:cNvSpPr>
          <p:nvPr/>
        </p:nvSpPr>
        <p:spPr>
          <a:xfrm>
            <a:off x="411920" y="2110153"/>
            <a:ext cx="11369675" cy="2822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게임 보안은 공격자가 유리하기 때문에 핵 문제에서 벗어나기 어려움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다만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에디터 같은 로컬 변수 수정은 온라인 게임에서 불가능 해야함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최근 발생한 사고는 보안에 대한 의식이 매우 결여된 것에서 발생한 사고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보안 방어 측이 항상 불리하긴 하지만 대비책은 준비해야 한다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48487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 1. </a:t>
            </a:r>
            <a:r>
              <a:rPr lang="ko-KR" altLang="en-US" dirty="0" smtClean="0"/>
              <a:t>메모리 조작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altLang="ko-KR" dirty="0" smtClean="0"/>
              <a:t> 2. </a:t>
            </a:r>
            <a:r>
              <a:rPr lang="ko-KR" altLang="en-US" dirty="0" smtClean="0"/>
              <a:t>보안 기법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altLang="ko-KR" dirty="0" smtClean="0"/>
              <a:t> 3. </a:t>
            </a:r>
            <a:r>
              <a:rPr lang="ko-KR" altLang="en-US" dirty="0" smtClean="0"/>
              <a:t>결론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559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1. </a:t>
            </a:r>
            <a:r>
              <a:rPr lang="ko-KR" altLang="en-US" dirty="0" smtClean="0"/>
              <a:t>메모리 조작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3" y="1882288"/>
            <a:ext cx="11369675" cy="3551360"/>
          </a:xfrm>
        </p:spPr>
        <p:txBody>
          <a:bodyPr/>
          <a:lstStyle/>
          <a:p>
            <a:r>
              <a:rPr lang="ko-KR" altLang="en-US" dirty="0" smtClean="0"/>
              <a:t>싱글 게임의 경우 모든 연산이 로컬에서 이루어짐</a:t>
            </a:r>
            <a:endParaRPr lang="en-US" altLang="ko-KR" dirty="0"/>
          </a:p>
          <a:p>
            <a:pPr lvl="1"/>
            <a:r>
              <a:rPr lang="ko-KR" altLang="en-US" dirty="0" smtClean="0"/>
              <a:t>단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유저가 데이터를 조작하여 게임을 진행해도 피해가 없음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온라인 게임의 경우 서버 연산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클라이언트 연산 두 종류로 나뉘어짐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서버 연산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연산을 서버에서 진행하여 서버 부담이 크지만 신뢰도 상승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클라이언트 연산</a:t>
            </a:r>
            <a:r>
              <a:rPr lang="en-US" altLang="ko-KR" dirty="0" smtClean="0"/>
              <a:t>: </a:t>
            </a:r>
            <a:r>
              <a:rPr lang="ko-KR" altLang="en-US" b="1" dirty="0" smtClean="0">
                <a:solidFill>
                  <a:srgbClr val="FF0000"/>
                </a:solidFill>
              </a:rPr>
              <a:t>서버 부담을 줄이지만 조작의 위험 존재</a:t>
            </a:r>
            <a:endParaRPr lang="en-US" altLang="ko-KR" b="1" dirty="0">
              <a:solidFill>
                <a:srgbClr val="FF0000"/>
              </a:solidFill>
            </a:endParaRPr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모바일 게임은</a:t>
            </a:r>
            <a:r>
              <a:rPr lang="en-US" altLang="ko-KR" dirty="0" smtClean="0"/>
              <a:t> </a:t>
            </a:r>
            <a:r>
              <a:rPr lang="ko-KR" altLang="en-US" dirty="0" smtClean="0"/>
              <a:t>서버 부담을 줄이기 위해 </a:t>
            </a:r>
            <a:r>
              <a:rPr lang="ko-KR" altLang="en-US" b="1" dirty="0" smtClean="0">
                <a:solidFill>
                  <a:srgbClr val="FF0000"/>
                </a:solidFill>
              </a:rPr>
              <a:t>결과 값만 전송</a:t>
            </a:r>
            <a:r>
              <a:rPr lang="ko-KR" altLang="en-US" dirty="0" smtClean="0"/>
              <a:t>하는 일이 잦음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077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1. </a:t>
            </a:r>
            <a:r>
              <a:rPr lang="ko-KR" altLang="en-US" dirty="0" smtClean="0"/>
              <a:t>메모리 조작</a:t>
            </a:r>
            <a:endParaRPr lang="ko-KR" altLang="en-US" dirty="0"/>
          </a:p>
        </p:txBody>
      </p:sp>
      <p:sp>
        <p:nvSpPr>
          <p:cNvPr id="5" name="텍스트 개체 틀 2"/>
          <p:cNvSpPr txBox="1">
            <a:spLocks/>
          </p:cNvSpPr>
          <p:nvPr/>
        </p:nvSpPr>
        <p:spPr>
          <a:xfrm>
            <a:off x="411163" y="2497749"/>
            <a:ext cx="11369675" cy="2294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메모리 조작을 통해 수정된 값을 입력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전투 등의 </a:t>
            </a:r>
            <a:r>
              <a:rPr lang="ko-KR" altLang="en-US" b="1" dirty="0" smtClean="0">
                <a:solidFill>
                  <a:srgbClr val="FF0000"/>
                </a:solidFill>
              </a:rPr>
              <a:t>결과만을 서버</a:t>
            </a:r>
            <a:r>
              <a:rPr lang="ko-KR" altLang="en-US" dirty="0" smtClean="0"/>
              <a:t>로 전송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중간 값에 대한 로그가 남아있다면 검출 가능하나 없다면 불가능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재화 구매로 정상적인 플레이를 하는 유저들의 불만 초래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07533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1. </a:t>
            </a:r>
            <a:r>
              <a:rPr lang="ko-KR" altLang="en-US" dirty="0" smtClean="0"/>
              <a:t>메모리 조작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20" y="1279906"/>
            <a:ext cx="5750989" cy="3044641"/>
          </a:xfrm>
          <a:prstGeom prst="rect">
            <a:avLst/>
          </a:prstGeom>
        </p:spPr>
      </p:pic>
      <p:sp>
        <p:nvSpPr>
          <p:cNvPr id="6" name="텍스트 개체 틀 2"/>
          <p:cNvSpPr txBox="1">
            <a:spLocks/>
          </p:cNvSpPr>
          <p:nvPr/>
        </p:nvSpPr>
        <p:spPr>
          <a:xfrm>
            <a:off x="411920" y="4536830"/>
            <a:ext cx="11369675" cy="1354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97</a:t>
            </a:r>
            <a:r>
              <a:rPr lang="ko-KR" altLang="en-US" dirty="0" smtClean="0"/>
              <a:t>년도에 출시된 에디터가 </a:t>
            </a:r>
            <a:r>
              <a:rPr lang="en-US" altLang="ko-KR" dirty="0" smtClean="0"/>
              <a:t>2018</a:t>
            </a:r>
            <a:r>
              <a:rPr lang="ko-KR" altLang="en-US" dirty="0" smtClean="0"/>
              <a:t>년에 출시된 게임에 적용된 모습</a:t>
            </a:r>
            <a:endParaRPr lang="en-US" altLang="ko-KR" dirty="0" smtClean="0"/>
          </a:p>
          <a:p>
            <a:r>
              <a:rPr lang="ko-KR" altLang="en-US" dirty="0" smtClean="0"/>
              <a:t>보안 요소를 고려하지 않은 경우 서비스 제공에 문제 발생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66738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1. </a:t>
            </a:r>
            <a:r>
              <a:rPr lang="ko-KR" altLang="en-US" dirty="0" smtClean="0"/>
              <a:t>메모리 조작</a:t>
            </a:r>
            <a:endParaRPr lang="ko-KR" altLang="en-US" dirty="0"/>
          </a:p>
        </p:txBody>
      </p:sp>
      <p:sp>
        <p:nvSpPr>
          <p:cNvPr id="6" name="텍스트 개체 틀 2"/>
          <p:cNvSpPr txBox="1">
            <a:spLocks/>
          </p:cNvSpPr>
          <p:nvPr/>
        </p:nvSpPr>
        <p:spPr>
          <a:xfrm>
            <a:off x="411920" y="2039815"/>
            <a:ext cx="11369675" cy="3771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공격자가 </a:t>
            </a:r>
            <a:r>
              <a:rPr lang="ko-KR" altLang="en-US" dirty="0" err="1" smtClean="0"/>
              <a:t>인게임에</a:t>
            </a:r>
            <a:r>
              <a:rPr lang="ko-KR" altLang="en-US" dirty="0" smtClean="0"/>
              <a:t> 표시된 공격력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대미지 등을 확인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에디터에 확인한 값을 입력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다시 게임 플레이를 진행하고 입력한 값을 검사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에디터가 값을 찾아내면 해당 값이 저장된 주소 값을 반환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반환 된 주소 값에 원하는 값을 입력하여 메모리를 조작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조작한 값이 사용되어 다음 플레이 시에 영향을 줌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6430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보안 기법</a:t>
            </a:r>
            <a:endParaRPr lang="ko-KR" altLang="en-US" dirty="0"/>
          </a:p>
        </p:txBody>
      </p:sp>
      <p:sp>
        <p:nvSpPr>
          <p:cNvPr id="5" name="텍스트 개체 틀 2"/>
          <p:cNvSpPr txBox="1">
            <a:spLocks/>
          </p:cNvSpPr>
          <p:nvPr/>
        </p:nvSpPr>
        <p:spPr>
          <a:xfrm>
            <a:off x="411920" y="1389184"/>
            <a:ext cx="11369675" cy="4985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변수 쪼개기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변수를 저장할 때 하나의 변수에 저장하지 않고 이를 나누어서 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원래대로 복구하기 위해서는 함수를 통해 변수를 합쳐서 복구 가능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32</a:t>
            </a:r>
            <a:r>
              <a:rPr lang="ko-KR" altLang="en-US" dirty="0" smtClean="0"/>
              <a:t>비트의 변수 </a:t>
            </a:r>
            <a:r>
              <a:rPr lang="en-US" altLang="ko-KR" dirty="0" smtClean="0"/>
              <a:t>-&gt; 8</a:t>
            </a:r>
            <a:r>
              <a:rPr lang="ko-KR" altLang="en-US" dirty="0" smtClean="0"/>
              <a:t>비트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변수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예시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저장할 값</a:t>
            </a:r>
            <a:r>
              <a:rPr lang="en-US" altLang="ko-KR" dirty="0" smtClean="0"/>
              <a:t>: 1300</a:t>
            </a:r>
          </a:p>
          <a:p>
            <a:pPr lvl="1"/>
            <a:r>
              <a:rPr lang="en-US" altLang="ko-KR" dirty="0" smtClean="0"/>
              <a:t>32</a:t>
            </a:r>
            <a:r>
              <a:rPr lang="ko-KR" altLang="en-US" dirty="0" smtClean="0"/>
              <a:t>비트 변수에 저장</a:t>
            </a:r>
            <a:r>
              <a:rPr lang="en-US" altLang="ko-KR" dirty="0"/>
              <a:t>: </a:t>
            </a:r>
            <a:r>
              <a:rPr lang="en-US" altLang="ko-KR" dirty="0" smtClean="0"/>
              <a:t>00000000000000000000010100010100 (1300)</a:t>
            </a:r>
          </a:p>
          <a:p>
            <a:pPr lvl="1"/>
            <a:r>
              <a:rPr lang="en-US" altLang="ko-KR" dirty="0" smtClean="0"/>
              <a:t>8</a:t>
            </a:r>
            <a:r>
              <a:rPr lang="ko-KR" altLang="en-US" dirty="0" smtClean="0"/>
              <a:t>비트 변수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개에 저장</a:t>
            </a:r>
            <a:r>
              <a:rPr lang="en-US" altLang="ko-KR" dirty="0" smtClean="0"/>
              <a:t>: 00000000(0) / 00000000(0) /</a:t>
            </a:r>
          </a:p>
          <a:p>
            <a:pPr marL="457200" lvl="1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			00000101(5) / 00010100(20)</a:t>
            </a:r>
          </a:p>
          <a:p>
            <a:pPr lvl="1"/>
            <a:r>
              <a:rPr lang="en-US" altLang="ko-KR" dirty="0" smtClean="0"/>
              <a:t>32</a:t>
            </a:r>
            <a:r>
              <a:rPr lang="ko-KR" altLang="en-US" dirty="0" smtClean="0"/>
              <a:t>비트 변수에 저장 시 </a:t>
            </a:r>
            <a:r>
              <a:rPr lang="en-US" altLang="ko-KR" dirty="0" smtClean="0"/>
              <a:t>1300</a:t>
            </a:r>
            <a:r>
              <a:rPr lang="ko-KR" altLang="en-US" dirty="0" smtClean="0"/>
              <a:t>으로 검색하면 검출이 가능하나 쪼개서 저장하면 불가능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5002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보안 기법</a:t>
            </a:r>
            <a:endParaRPr lang="ko-KR" altLang="en-US" dirty="0"/>
          </a:p>
        </p:txBody>
      </p:sp>
      <p:sp>
        <p:nvSpPr>
          <p:cNvPr id="5" name="텍스트 개체 틀 2"/>
          <p:cNvSpPr txBox="1">
            <a:spLocks/>
          </p:cNvSpPr>
          <p:nvPr/>
        </p:nvSpPr>
        <p:spPr>
          <a:xfrm>
            <a:off x="411920" y="1389184"/>
            <a:ext cx="11369675" cy="4985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마스킹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변수를 하나의 변수에 저장하되 무작위로 생성되는 마스크를 씌워서 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원래대로 복구하기 위해서는 함수를 통해 마스크를 벗겨서 복구 가능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예시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저장할 값</a:t>
            </a:r>
            <a:r>
              <a:rPr lang="en-US" altLang="ko-KR" dirty="0" smtClean="0"/>
              <a:t>: 2500</a:t>
            </a:r>
          </a:p>
          <a:p>
            <a:pPr lvl="1"/>
            <a:r>
              <a:rPr lang="ko-KR" altLang="en-US" dirty="0" smtClean="0"/>
              <a:t>마스크</a:t>
            </a:r>
            <a:r>
              <a:rPr lang="en-US" altLang="ko-KR" dirty="0" smtClean="0"/>
              <a:t>: 01010101010101010101010101010101</a:t>
            </a:r>
          </a:p>
          <a:p>
            <a:pPr lvl="1"/>
            <a:r>
              <a:rPr lang="en-US" altLang="ko-KR" dirty="0" smtClean="0"/>
              <a:t>32</a:t>
            </a:r>
            <a:r>
              <a:rPr lang="ko-KR" altLang="en-US" dirty="0" smtClean="0"/>
              <a:t>비트 변수에 저장</a:t>
            </a:r>
            <a:r>
              <a:rPr lang="en-US" altLang="ko-KR" dirty="0"/>
              <a:t>: </a:t>
            </a:r>
            <a:r>
              <a:rPr lang="en-US" altLang="ko-KR" dirty="0" smtClean="0"/>
              <a:t>00000000000000000000100111000100 (2500)</a:t>
            </a:r>
          </a:p>
          <a:p>
            <a:pPr lvl="1"/>
            <a:r>
              <a:rPr lang="ko-KR" altLang="en-US" dirty="0" err="1" smtClean="0"/>
              <a:t>마스킹을</a:t>
            </a:r>
            <a:r>
              <a:rPr lang="ko-KR" altLang="en-US" dirty="0" smtClean="0"/>
              <a:t> 거친 값</a:t>
            </a:r>
            <a:r>
              <a:rPr lang="en-US" altLang="ko-KR" dirty="0"/>
              <a:t>: 01010101010101010101110010010001 (</a:t>
            </a:r>
            <a:r>
              <a:rPr lang="en-US" altLang="ko-KR" dirty="0" smtClean="0"/>
              <a:t>1431657617)</a:t>
            </a:r>
          </a:p>
          <a:p>
            <a:pPr lvl="1"/>
            <a:r>
              <a:rPr lang="ko-KR" altLang="en-US" dirty="0" err="1" smtClean="0"/>
              <a:t>마스킹을</a:t>
            </a:r>
            <a:r>
              <a:rPr lang="ko-KR" altLang="en-US" dirty="0" smtClean="0"/>
              <a:t> 거치게 되면 값을 알아볼 수 없으므로 원본 값 추적이 어려움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5750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en-US" altLang="ko-KR" dirty="0" smtClean="0"/>
              <a:t>2. </a:t>
            </a:r>
            <a:r>
              <a:rPr lang="ko-KR" altLang="en-US" dirty="0" smtClean="0"/>
              <a:t>보안 기법</a:t>
            </a:r>
            <a:endParaRPr lang="ko-KR" altLang="en-US" dirty="0"/>
          </a:p>
        </p:txBody>
      </p:sp>
      <p:sp>
        <p:nvSpPr>
          <p:cNvPr id="5" name="텍스트 개체 틀 2"/>
          <p:cNvSpPr txBox="1">
            <a:spLocks/>
          </p:cNvSpPr>
          <p:nvPr/>
        </p:nvSpPr>
        <p:spPr>
          <a:xfrm>
            <a:off x="411920" y="2171700"/>
            <a:ext cx="11369675" cy="3297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Arm </a:t>
            </a:r>
            <a:r>
              <a:rPr lang="en-US" altLang="ko-KR" dirty="0" err="1" smtClean="0"/>
              <a:t>Trustzone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트러스트 존을 사용하여 연산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공격자가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위변조된</a:t>
            </a:r>
            <a:r>
              <a:rPr lang="ko-KR" altLang="en-US" dirty="0" smtClean="0"/>
              <a:t> 값을 사용할 경우 트러스트 존에서 감지 가능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서버 연산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모든 연산을 서버 측에 위임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가장 신뢰할 수 있는 방법이나 서버의 부담이 가중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184904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yptoCraft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391</Words>
  <Application>Microsoft Office PowerPoint</Application>
  <PresentationFormat>와이드스크린</PresentationFormat>
  <Paragraphs>68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함초롬돋움</vt:lpstr>
      <vt:lpstr>Arial</vt:lpstr>
      <vt:lpstr>CryptoCraft 테마</vt:lpstr>
      <vt:lpstr>제목 테마</vt:lpstr>
      <vt:lpstr>게임 무결성 제공</vt:lpstr>
      <vt:lpstr>PowerPoint 프레젠테이션</vt:lpstr>
      <vt:lpstr> 1. 메모리 조작</vt:lpstr>
      <vt:lpstr> 1. 메모리 조작</vt:lpstr>
      <vt:lpstr> 1. 메모리 조작</vt:lpstr>
      <vt:lpstr> 1. 메모리 조작</vt:lpstr>
      <vt:lpstr> 2. 보안 기법</vt:lpstr>
      <vt:lpstr> 2. 보안 기법</vt:lpstr>
      <vt:lpstr> 2. 보안 기법</vt:lpstr>
      <vt:lpstr> 3. 결론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HD</dc:creator>
  <cp:lastModifiedBy>HD</cp:lastModifiedBy>
  <cp:revision>45</cp:revision>
  <dcterms:created xsi:type="dcterms:W3CDTF">2019-03-05T04:29:07Z</dcterms:created>
  <dcterms:modified xsi:type="dcterms:W3CDTF">2019-07-14T13:03:52Z</dcterms:modified>
</cp:coreProperties>
</file>

<file path=docProps/thumbnail.jpeg>
</file>